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626" r:id="rId2"/>
    <p:sldId id="257" r:id="rId3"/>
    <p:sldId id="264" r:id="rId4"/>
    <p:sldId id="495" r:id="rId5"/>
    <p:sldId id="544" r:id="rId6"/>
    <p:sldId id="545" r:id="rId7"/>
    <p:sldId id="546" r:id="rId8"/>
    <p:sldId id="52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41"/>
    <p:restoredTop sz="92543"/>
  </p:normalViewPr>
  <p:slideViewPr>
    <p:cSldViewPr snapToGrid="0" snapToObjects="1">
      <p:cViewPr varScale="1">
        <p:scale>
          <a:sx n="129" d="100"/>
          <a:sy n="129" d="100"/>
        </p:scale>
        <p:origin x="3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40DB2-AB95-5243-A266-E24CE39513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2DF7D64-B0A8-2A4F-96DD-4DA6E3E081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E94A5038-CFC5-8B46-BA22-E256B5738AB4}"/>
              </a:ext>
            </a:extLst>
          </p:cNvPr>
          <p:cNvSpPr>
            <a:spLocks noGrp="1"/>
          </p:cNvSpPr>
          <p:nvPr>
            <p:ph type="dt" sz="half" idx="10"/>
          </p:nvPr>
        </p:nvSpPr>
        <p:spPr/>
        <p:txBody>
          <a:bodyPr/>
          <a:lstStyle/>
          <a:p>
            <a:fld id="{0A9270DD-E92C-EF41-A70F-673A10DCA5CC}" type="datetimeFigureOut">
              <a:rPr lang="en-AU" smtClean="0"/>
              <a:t>31/10/19</a:t>
            </a:fld>
            <a:endParaRPr lang="en-AU"/>
          </a:p>
        </p:txBody>
      </p:sp>
      <p:sp>
        <p:nvSpPr>
          <p:cNvPr id="5" name="Footer Placeholder 4">
            <a:extLst>
              <a:ext uri="{FF2B5EF4-FFF2-40B4-BE49-F238E27FC236}">
                <a16:creationId xmlns:a16="http://schemas.microsoft.com/office/drawing/2014/main" id="{7AAC4483-90FF-0E40-867E-C6AF48FFE00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6C3F7EC-851F-5641-ADD0-920E6BE76822}"/>
              </a:ext>
            </a:extLst>
          </p:cNvPr>
          <p:cNvSpPr>
            <a:spLocks noGrp="1"/>
          </p:cNvSpPr>
          <p:nvPr>
            <p:ph type="sldNum" sz="quarter" idx="12"/>
          </p:nvPr>
        </p:nvSpPr>
        <p:spPr/>
        <p:txBody>
          <a:bodyPr/>
          <a:lstStyle/>
          <a:p>
            <a:fld id="{C82A2231-B7FA-0141-B378-19D46931D3FD}" type="slidenum">
              <a:rPr lang="en-AU" smtClean="0"/>
              <a:t>‹#›</a:t>
            </a:fld>
            <a:endParaRPr lang="en-AU"/>
          </a:p>
        </p:txBody>
      </p:sp>
    </p:spTree>
    <p:extLst>
      <p:ext uri="{BB962C8B-B14F-4D97-AF65-F5344CB8AC3E}">
        <p14:creationId xmlns:p14="http://schemas.microsoft.com/office/powerpoint/2010/main" val="883382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E08CE-5B9A-7442-BC53-74672A09C9DF}"/>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560F334-A565-DE43-A7E9-5CACD93BCB4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CBAF18B-836A-7140-873F-71D443FE03DD}"/>
              </a:ext>
            </a:extLst>
          </p:cNvPr>
          <p:cNvSpPr>
            <a:spLocks noGrp="1"/>
          </p:cNvSpPr>
          <p:nvPr>
            <p:ph type="dt" sz="half" idx="10"/>
          </p:nvPr>
        </p:nvSpPr>
        <p:spPr/>
        <p:txBody>
          <a:bodyPr/>
          <a:lstStyle/>
          <a:p>
            <a:fld id="{0A9270DD-E92C-EF41-A70F-673A10DCA5CC}" type="datetimeFigureOut">
              <a:rPr lang="en-AU" smtClean="0"/>
              <a:t>31/10/19</a:t>
            </a:fld>
            <a:endParaRPr lang="en-AU"/>
          </a:p>
        </p:txBody>
      </p:sp>
      <p:sp>
        <p:nvSpPr>
          <p:cNvPr id="5" name="Footer Placeholder 4">
            <a:extLst>
              <a:ext uri="{FF2B5EF4-FFF2-40B4-BE49-F238E27FC236}">
                <a16:creationId xmlns:a16="http://schemas.microsoft.com/office/drawing/2014/main" id="{131A796A-7844-BC44-83AC-A7F1A84DEB6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E280B2D-570E-3D4C-9180-F978C7FC10F7}"/>
              </a:ext>
            </a:extLst>
          </p:cNvPr>
          <p:cNvSpPr>
            <a:spLocks noGrp="1"/>
          </p:cNvSpPr>
          <p:nvPr>
            <p:ph type="sldNum" sz="quarter" idx="12"/>
          </p:nvPr>
        </p:nvSpPr>
        <p:spPr/>
        <p:txBody>
          <a:bodyPr/>
          <a:lstStyle/>
          <a:p>
            <a:fld id="{C82A2231-B7FA-0141-B378-19D46931D3FD}" type="slidenum">
              <a:rPr lang="en-AU" smtClean="0"/>
              <a:t>‹#›</a:t>
            </a:fld>
            <a:endParaRPr lang="en-AU"/>
          </a:p>
        </p:txBody>
      </p:sp>
    </p:spTree>
    <p:extLst>
      <p:ext uri="{BB962C8B-B14F-4D97-AF65-F5344CB8AC3E}">
        <p14:creationId xmlns:p14="http://schemas.microsoft.com/office/powerpoint/2010/main" val="3315688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9CA035-FF9A-D44A-9381-15CACD963F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64BB21E-F19D-F74F-A497-C947504A2CB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679E7BA-D8F7-A146-9C60-0BF6D38A366D}"/>
              </a:ext>
            </a:extLst>
          </p:cNvPr>
          <p:cNvSpPr>
            <a:spLocks noGrp="1"/>
          </p:cNvSpPr>
          <p:nvPr>
            <p:ph type="dt" sz="half" idx="10"/>
          </p:nvPr>
        </p:nvSpPr>
        <p:spPr/>
        <p:txBody>
          <a:bodyPr/>
          <a:lstStyle/>
          <a:p>
            <a:fld id="{0A9270DD-E92C-EF41-A70F-673A10DCA5CC}" type="datetimeFigureOut">
              <a:rPr lang="en-AU" smtClean="0"/>
              <a:t>31/10/19</a:t>
            </a:fld>
            <a:endParaRPr lang="en-AU"/>
          </a:p>
        </p:txBody>
      </p:sp>
      <p:sp>
        <p:nvSpPr>
          <p:cNvPr id="5" name="Footer Placeholder 4">
            <a:extLst>
              <a:ext uri="{FF2B5EF4-FFF2-40B4-BE49-F238E27FC236}">
                <a16:creationId xmlns:a16="http://schemas.microsoft.com/office/drawing/2014/main" id="{647ACEF8-E5B1-784A-B025-894B2F6CB8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BFBCC2C-8E93-914B-BB14-2873D15F638B}"/>
              </a:ext>
            </a:extLst>
          </p:cNvPr>
          <p:cNvSpPr>
            <a:spLocks noGrp="1"/>
          </p:cNvSpPr>
          <p:nvPr>
            <p:ph type="sldNum" sz="quarter" idx="12"/>
          </p:nvPr>
        </p:nvSpPr>
        <p:spPr/>
        <p:txBody>
          <a:bodyPr/>
          <a:lstStyle/>
          <a:p>
            <a:fld id="{C82A2231-B7FA-0141-B378-19D46931D3FD}" type="slidenum">
              <a:rPr lang="en-AU" smtClean="0"/>
              <a:t>‹#›</a:t>
            </a:fld>
            <a:endParaRPr lang="en-AU"/>
          </a:p>
        </p:txBody>
      </p:sp>
    </p:spTree>
    <p:extLst>
      <p:ext uri="{BB962C8B-B14F-4D97-AF65-F5344CB8AC3E}">
        <p14:creationId xmlns:p14="http://schemas.microsoft.com/office/powerpoint/2010/main" val="959404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0ED8C-B930-8849-BD80-E0C740A4A70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3F7DBCC-71B8-E345-8DA9-A63210BBFB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D9EA392-BE7E-474A-956E-C4589BAC1B0D}"/>
              </a:ext>
            </a:extLst>
          </p:cNvPr>
          <p:cNvSpPr>
            <a:spLocks noGrp="1"/>
          </p:cNvSpPr>
          <p:nvPr>
            <p:ph type="dt" sz="half" idx="10"/>
          </p:nvPr>
        </p:nvSpPr>
        <p:spPr/>
        <p:txBody>
          <a:bodyPr/>
          <a:lstStyle/>
          <a:p>
            <a:fld id="{0A9270DD-E92C-EF41-A70F-673A10DCA5CC}" type="datetimeFigureOut">
              <a:rPr lang="en-AU" smtClean="0"/>
              <a:t>31/10/19</a:t>
            </a:fld>
            <a:endParaRPr lang="en-AU"/>
          </a:p>
        </p:txBody>
      </p:sp>
      <p:sp>
        <p:nvSpPr>
          <p:cNvPr id="5" name="Footer Placeholder 4">
            <a:extLst>
              <a:ext uri="{FF2B5EF4-FFF2-40B4-BE49-F238E27FC236}">
                <a16:creationId xmlns:a16="http://schemas.microsoft.com/office/drawing/2014/main" id="{F7828475-86F3-4C47-B82E-807F433509D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59B2A65-749A-484D-A252-6D035BE1D5D4}"/>
              </a:ext>
            </a:extLst>
          </p:cNvPr>
          <p:cNvSpPr>
            <a:spLocks noGrp="1"/>
          </p:cNvSpPr>
          <p:nvPr>
            <p:ph type="sldNum" sz="quarter" idx="12"/>
          </p:nvPr>
        </p:nvSpPr>
        <p:spPr/>
        <p:txBody>
          <a:bodyPr/>
          <a:lstStyle/>
          <a:p>
            <a:fld id="{C82A2231-B7FA-0141-B378-19D46931D3FD}" type="slidenum">
              <a:rPr lang="en-AU" smtClean="0"/>
              <a:t>‹#›</a:t>
            </a:fld>
            <a:endParaRPr lang="en-AU"/>
          </a:p>
        </p:txBody>
      </p:sp>
    </p:spTree>
    <p:extLst>
      <p:ext uri="{BB962C8B-B14F-4D97-AF65-F5344CB8AC3E}">
        <p14:creationId xmlns:p14="http://schemas.microsoft.com/office/powerpoint/2010/main" val="11510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99468-AFC1-D842-8203-14AD9E9847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3B01419-726D-954B-A27B-C8FE96EEE4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6DEE4C6-DA48-C345-A6F1-08690F44ABE3}"/>
              </a:ext>
            </a:extLst>
          </p:cNvPr>
          <p:cNvSpPr>
            <a:spLocks noGrp="1"/>
          </p:cNvSpPr>
          <p:nvPr>
            <p:ph type="dt" sz="half" idx="10"/>
          </p:nvPr>
        </p:nvSpPr>
        <p:spPr/>
        <p:txBody>
          <a:bodyPr/>
          <a:lstStyle/>
          <a:p>
            <a:fld id="{0A9270DD-E92C-EF41-A70F-673A10DCA5CC}" type="datetimeFigureOut">
              <a:rPr lang="en-AU" smtClean="0"/>
              <a:t>31/10/19</a:t>
            </a:fld>
            <a:endParaRPr lang="en-AU"/>
          </a:p>
        </p:txBody>
      </p:sp>
      <p:sp>
        <p:nvSpPr>
          <p:cNvPr id="5" name="Footer Placeholder 4">
            <a:extLst>
              <a:ext uri="{FF2B5EF4-FFF2-40B4-BE49-F238E27FC236}">
                <a16:creationId xmlns:a16="http://schemas.microsoft.com/office/drawing/2014/main" id="{61C68AE6-312D-8448-AE29-8EB38A9BF5D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8FB8131-82DA-1144-BA2E-BEE2AA61DB72}"/>
              </a:ext>
            </a:extLst>
          </p:cNvPr>
          <p:cNvSpPr>
            <a:spLocks noGrp="1"/>
          </p:cNvSpPr>
          <p:nvPr>
            <p:ph type="sldNum" sz="quarter" idx="12"/>
          </p:nvPr>
        </p:nvSpPr>
        <p:spPr/>
        <p:txBody>
          <a:bodyPr/>
          <a:lstStyle/>
          <a:p>
            <a:fld id="{C82A2231-B7FA-0141-B378-19D46931D3FD}" type="slidenum">
              <a:rPr lang="en-AU" smtClean="0"/>
              <a:t>‹#›</a:t>
            </a:fld>
            <a:endParaRPr lang="en-AU"/>
          </a:p>
        </p:txBody>
      </p:sp>
    </p:spTree>
    <p:extLst>
      <p:ext uri="{BB962C8B-B14F-4D97-AF65-F5344CB8AC3E}">
        <p14:creationId xmlns:p14="http://schemas.microsoft.com/office/powerpoint/2010/main" val="3734884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0FA10-72A4-BF40-9342-3DB53090773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669336B-70E9-1F4B-8C12-006F7C5AB4C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CE0ECBF-60E5-0B4D-9496-B701A282A5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3AB7DB70-3E9B-5445-8500-0BCD17EFFA31}"/>
              </a:ext>
            </a:extLst>
          </p:cNvPr>
          <p:cNvSpPr>
            <a:spLocks noGrp="1"/>
          </p:cNvSpPr>
          <p:nvPr>
            <p:ph type="dt" sz="half" idx="10"/>
          </p:nvPr>
        </p:nvSpPr>
        <p:spPr/>
        <p:txBody>
          <a:bodyPr/>
          <a:lstStyle/>
          <a:p>
            <a:fld id="{0A9270DD-E92C-EF41-A70F-673A10DCA5CC}" type="datetimeFigureOut">
              <a:rPr lang="en-AU" smtClean="0"/>
              <a:t>31/10/19</a:t>
            </a:fld>
            <a:endParaRPr lang="en-AU"/>
          </a:p>
        </p:txBody>
      </p:sp>
      <p:sp>
        <p:nvSpPr>
          <p:cNvPr id="6" name="Footer Placeholder 5">
            <a:extLst>
              <a:ext uri="{FF2B5EF4-FFF2-40B4-BE49-F238E27FC236}">
                <a16:creationId xmlns:a16="http://schemas.microsoft.com/office/drawing/2014/main" id="{C4D317D5-E661-B84C-B1DD-0C5F023C879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D7116DC-48BF-4B4B-A81B-856297EBCF9A}"/>
              </a:ext>
            </a:extLst>
          </p:cNvPr>
          <p:cNvSpPr>
            <a:spLocks noGrp="1"/>
          </p:cNvSpPr>
          <p:nvPr>
            <p:ph type="sldNum" sz="quarter" idx="12"/>
          </p:nvPr>
        </p:nvSpPr>
        <p:spPr/>
        <p:txBody>
          <a:bodyPr/>
          <a:lstStyle/>
          <a:p>
            <a:fld id="{C82A2231-B7FA-0141-B378-19D46931D3FD}" type="slidenum">
              <a:rPr lang="en-AU" smtClean="0"/>
              <a:t>‹#›</a:t>
            </a:fld>
            <a:endParaRPr lang="en-AU"/>
          </a:p>
        </p:txBody>
      </p:sp>
    </p:spTree>
    <p:extLst>
      <p:ext uri="{BB962C8B-B14F-4D97-AF65-F5344CB8AC3E}">
        <p14:creationId xmlns:p14="http://schemas.microsoft.com/office/powerpoint/2010/main" val="1662743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F2DE-029D-E340-ABB7-52AEA8C8D3E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AF9B594-1BF2-2946-9DE6-7AB1845D0B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B1793AE-5719-E246-9658-DD159B03A60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70A76B63-F90E-3740-BB22-9DC4441ED6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20E6F14-AF6A-4C45-9E69-F8F29C7234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E48E3269-E8BF-8447-9267-025DD62D2352}"/>
              </a:ext>
            </a:extLst>
          </p:cNvPr>
          <p:cNvSpPr>
            <a:spLocks noGrp="1"/>
          </p:cNvSpPr>
          <p:nvPr>
            <p:ph type="dt" sz="half" idx="10"/>
          </p:nvPr>
        </p:nvSpPr>
        <p:spPr/>
        <p:txBody>
          <a:bodyPr/>
          <a:lstStyle/>
          <a:p>
            <a:fld id="{0A9270DD-E92C-EF41-A70F-673A10DCA5CC}" type="datetimeFigureOut">
              <a:rPr lang="en-AU" smtClean="0"/>
              <a:t>31/10/19</a:t>
            </a:fld>
            <a:endParaRPr lang="en-AU"/>
          </a:p>
        </p:txBody>
      </p:sp>
      <p:sp>
        <p:nvSpPr>
          <p:cNvPr id="8" name="Footer Placeholder 7">
            <a:extLst>
              <a:ext uri="{FF2B5EF4-FFF2-40B4-BE49-F238E27FC236}">
                <a16:creationId xmlns:a16="http://schemas.microsoft.com/office/drawing/2014/main" id="{B0E1CE3A-AECE-0449-BA43-8D0387A7E375}"/>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F3EB97C-A2F0-F94D-A4C7-811E0B889B00}"/>
              </a:ext>
            </a:extLst>
          </p:cNvPr>
          <p:cNvSpPr>
            <a:spLocks noGrp="1"/>
          </p:cNvSpPr>
          <p:nvPr>
            <p:ph type="sldNum" sz="quarter" idx="12"/>
          </p:nvPr>
        </p:nvSpPr>
        <p:spPr/>
        <p:txBody>
          <a:bodyPr/>
          <a:lstStyle/>
          <a:p>
            <a:fld id="{C82A2231-B7FA-0141-B378-19D46931D3FD}" type="slidenum">
              <a:rPr lang="en-AU" smtClean="0"/>
              <a:t>‹#›</a:t>
            </a:fld>
            <a:endParaRPr lang="en-AU"/>
          </a:p>
        </p:txBody>
      </p:sp>
    </p:spTree>
    <p:extLst>
      <p:ext uri="{BB962C8B-B14F-4D97-AF65-F5344CB8AC3E}">
        <p14:creationId xmlns:p14="http://schemas.microsoft.com/office/powerpoint/2010/main" val="638054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E85F7-A78D-7246-A5D1-FE8649E49C02}"/>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9E68784-644D-CB4E-AE6A-57DF9CA1657F}"/>
              </a:ext>
            </a:extLst>
          </p:cNvPr>
          <p:cNvSpPr>
            <a:spLocks noGrp="1"/>
          </p:cNvSpPr>
          <p:nvPr>
            <p:ph type="dt" sz="half" idx="10"/>
          </p:nvPr>
        </p:nvSpPr>
        <p:spPr/>
        <p:txBody>
          <a:bodyPr/>
          <a:lstStyle/>
          <a:p>
            <a:fld id="{0A9270DD-E92C-EF41-A70F-673A10DCA5CC}" type="datetimeFigureOut">
              <a:rPr lang="en-AU" smtClean="0"/>
              <a:t>31/10/19</a:t>
            </a:fld>
            <a:endParaRPr lang="en-AU"/>
          </a:p>
        </p:txBody>
      </p:sp>
      <p:sp>
        <p:nvSpPr>
          <p:cNvPr id="4" name="Footer Placeholder 3">
            <a:extLst>
              <a:ext uri="{FF2B5EF4-FFF2-40B4-BE49-F238E27FC236}">
                <a16:creationId xmlns:a16="http://schemas.microsoft.com/office/drawing/2014/main" id="{F017EEA4-412C-CD47-99D1-F2E87753911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D1167BC1-984E-5448-9317-48831C136278}"/>
              </a:ext>
            </a:extLst>
          </p:cNvPr>
          <p:cNvSpPr>
            <a:spLocks noGrp="1"/>
          </p:cNvSpPr>
          <p:nvPr>
            <p:ph type="sldNum" sz="quarter" idx="12"/>
          </p:nvPr>
        </p:nvSpPr>
        <p:spPr/>
        <p:txBody>
          <a:bodyPr/>
          <a:lstStyle/>
          <a:p>
            <a:fld id="{C82A2231-B7FA-0141-B378-19D46931D3FD}" type="slidenum">
              <a:rPr lang="en-AU" smtClean="0"/>
              <a:t>‹#›</a:t>
            </a:fld>
            <a:endParaRPr lang="en-AU"/>
          </a:p>
        </p:txBody>
      </p:sp>
    </p:spTree>
    <p:extLst>
      <p:ext uri="{BB962C8B-B14F-4D97-AF65-F5344CB8AC3E}">
        <p14:creationId xmlns:p14="http://schemas.microsoft.com/office/powerpoint/2010/main" val="106232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A403AD-D2D8-C04B-AC3F-9DFE6BC568A8}"/>
              </a:ext>
            </a:extLst>
          </p:cNvPr>
          <p:cNvSpPr>
            <a:spLocks noGrp="1"/>
          </p:cNvSpPr>
          <p:nvPr>
            <p:ph type="dt" sz="half" idx="10"/>
          </p:nvPr>
        </p:nvSpPr>
        <p:spPr/>
        <p:txBody>
          <a:bodyPr/>
          <a:lstStyle/>
          <a:p>
            <a:fld id="{0A9270DD-E92C-EF41-A70F-673A10DCA5CC}" type="datetimeFigureOut">
              <a:rPr lang="en-AU" smtClean="0"/>
              <a:t>31/10/19</a:t>
            </a:fld>
            <a:endParaRPr lang="en-AU"/>
          </a:p>
        </p:txBody>
      </p:sp>
      <p:sp>
        <p:nvSpPr>
          <p:cNvPr id="3" name="Footer Placeholder 2">
            <a:extLst>
              <a:ext uri="{FF2B5EF4-FFF2-40B4-BE49-F238E27FC236}">
                <a16:creationId xmlns:a16="http://schemas.microsoft.com/office/drawing/2014/main" id="{7533E335-5092-3544-AB46-5F469CC36E0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39572D9-19D1-BC4B-AC94-3FAB3CC4B76A}"/>
              </a:ext>
            </a:extLst>
          </p:cNvPr>
          <p:cNvSpPr>
            <a:spLocks noGrp="1"/>
          </p:cNvSpPr>
          <p:nvPr>
            <p:ph type="sldNum" sz="quarter" idx="12"/>
          </p:nvPr>
        </p:nvSpPr>
        <p:spPr/>
        <p:txBody>
          <a:bodyPr/>
          <a:lstStyle/>
          <a:p>
            <a:fld id="{C82A2231-B7FA-0141-B378-19D46931D3FD}" type="slidenum">
              <a:rPr lang="en-AU" smtClean="0"/>
              <a:t>‹#›</a:t>
            </a:fld>
            <a:endParaRPr lang="en-AU"/>
          </a:p>
        </p:txBody>
      </p:sp>
    </p:spTree>
    <p:extLst>
      <p:ext uri="{BB962C8B-B14F-4D97-AF65-F5344CB8AC3E}">
        <p14:creationId xmlns:p14="http://schemas.microsoft.com/office/powerpoint/2010/main" val="596035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DFFE5-03F0-B045-A0EA-B5959F785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A6FBF94-2C7B-2E42-BB39-E98B8EFF7C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B8C664E6-B3E5-C14D-84F6-773A3F27C7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D7A33A1-9A93-294B-A07A-C92D19EEABC7}"/>
              </a:ext>
            </a:extLst>
          </p:cNvPr>
          <p:cNvSpPr>
            <a:spLocks noGrp="1"/>
          </p:cNvSpPr>
          <p:nvPr>
            <p:ph type="dt" sz="half" idx="10"/>
          </p:nvPr>
        </p:nvSpPr>
        <p:spPr/>
        <p:txBody>
          <a:bodyPr/>
          <a:lstStyle/>
          <a:p>
            <a:fld id="{0A9270DD-E92C-EF41-A70F-673A10DCA5CC}" type="datetimeFigureOut">
              <a:rPr lang="en-AU" smtClean="0"/>
              <a:t>31/10/19</a:t>
            </a:fld>
            <a:endParaRPr lang="en-AU"/>
          </a:p>
        </p:txBody>
      </p:sp>
      <p:sp>
        <p:nvSpPr>
          <p:cNvPr id="6" name="Footer Placeholder 5">
            <a:extLst>
              <a:ext uri="{FF2B5EF4-FFF2-40B4-BE49-F238E27FC236}">
                <a16:creationId xmlns:a16="http://schemas.microsoft.com/office/drawing/2014/main" id="{3D2CD27E-962D-A348-B2F4-B10140D42AE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6857D65-3053-DD40-973D-FDDF7EA43CE5}"/>
              </a:ext>
            </a:extLst>
          </p:cNvPr>
          <p:cNvSpPr>
            <a:spLocks noGrp="1"/>
          </p:cNvSpPr>
          <p:nvPr>
            <p:ph type="sldNum" sz="quarter" idx="12"/>
          </p:nvPr>
        </p:nvSpPr>
        <p:spPr/>
        <p:txBody>
          <a:bodyPr/>
          <a:lstStyle/>
          <a:p>
            <a:fld id="{C82A2231-B7FA-0141-B378-19D46931D3FD}" type="slidenum">
              <a:rPr lang="en-AU" smtClean="0"/>
              <a:t>‹#›</a:t>
            </a:fld>
            <a:endParaRPr lang="en-AU"/>
          </a:p>
        </p:txBody>
      </p:sp>
    </p:spTree>
    <p:extLst>
      <p:ext uri="{BB962C8B-B14F-4D97-AF65-F5344CB8AC3E}">
        <p14:creationId xmlns:p14="http://schemas.microsoft.com/office/powerpoint/2010/main" val="1053639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55E8-C400-E743-8BFD-9765CE00D0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60752963-A193-B04F-AFC5-75AD72A899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ED1912D-EFA6-5C4C-8ADE-42CB0C55E1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E0138A-C844-AC45-9635-791FAE0C8EDC}"/>
              </a:ext>
            </a:extLst>
          </p:cNvPr>
          <p:cNvSpPr>
            <a:spLocks noGrp="1"/>
          </p:cNvSpPr>
          <p:nvPr>
            <p:ph type="dt" sz="half" idx="10"/>
          </p:nvPr>
        </p:nvSpPr>
        <p:spPr/>
        <p:txBody>
          <a:bodyPr/>
          <a:lstStyle/>
          <a:p>
            <a:fld id="{0A9270DD-E92C-EF41-A70F-673A10DCA5CC}" type="datetimeFigureOut">
              <a:rPr lang="en-AU" smtClean="0"/>
              <a:t>31/10/19</a:t>
            </a:fld>
            <a:endParaRPr lang="en-AU"/>
          </a:p>
        </p:txBody>
      </p:sp>
      <p:sp>
        <p:nvSpPr>
          <p:cNvPr id="6" name="Footer Placeholder 5">
            <a:extLst>
              <a:ext uri="{FF2B5EF4-FFF2-40B4-BE49-F238E27FC236}">
                <a16:creationId xmlns:a16="http://schemas.microsoft.com/office/drawing/2014/main" id="{91A21092-8DB8-AC47-B67E-08A39A4B403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89D255B-ABEE-8C48-8C53-4D119F857D38}"/>
              </a:ext>
            </a:extLst>
          </p:cNvPr>
          <p:cNvSpPr>
            <a:spLocks noGrp="1"/>
          </p:cNvSpPr>
          <p:nvPr>
            <p:ph type="sldNum" sz="quarter" idx="12"/>
          </p:nvPr>
        </p:nvSpPr>
        <p:spPr/>
        <p:txBody>
          <a:bodyPr/>
          <a:lstStyle/>
          <a:p>
            <a:fld id="{C82A2231-B7FA-0141-B378-19D46931D3FD}" type="slidenum">
              <a:rPr lang="en-AU" smtClean="0"/>
              <a:t>‹#›</a:t>
            </a:fld>
            <a:endParaRPr lang="en-AU"/>
          </a:p>
        </p:txBody>
      </p:sp>
    </p:spTree>
    <p:extLst>
      <p:ext uri="{BB962C8B-B14F-4D97-AF65-F5344CB8AC3E}">
        <p14:creationId xmlns:p14="http://schemas.microsoft.com/office/powerpoint/2010/main" val="2692190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296460-B1B3-A444-88A9-42436287E9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364CA1C-B70F-2349-8593-AB73C1A9F6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F52CF5C-C259-1448-96DD-E9D0D5061E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9270DD-E92C-EF41-A70F-673A10DCA5CC}" type="datetimeFigureOut">
              <a:rPr lang="en-AU" smtClean="0"/>
              <a:t>31/10/19</a:t>
            </a:fld>
            <a:endParaRPr lang="en-AU"/>
          </a:p>
        </p:txBody>
      </p:sp>
      <p:sp>
        <p:nvSpPr>
          <p:cNvPr id="5" name="Footer Placeholder 4">
            <a:extLst>
              <a:ext uri="{FF2B5EF4-FFF2-40B4-BE49-F238E27FC236}">
                <a16:creationId xmlns:a16="http://schemas.microsoft.com/office/drawing/2014/main" id="{5305ABB2-A85B-A74A-80A6-B1A671458F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463B091B-7660-9849-AEAC-C7AB151A9A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A2231-B7FA-0141-B378-19D46931D3FD}" type="slidenum">
              <a:rPr lang="en-AU" smtClean="0"/>
              <a:t>‹#›</a:t>
            </a:fld>
            <a:endParaRPr lang="en-AU"/>
          </a:p>
        </p:txBody>
      </p:sp>
    </p:spTree>
    <p:extLst>
      <p:ext uri="{BB962C8B-B14F-4D97-AF65-F5344CB8AC3E}">
        <p14:creationId xmlns:p14="http://schemas.microsoft.com/office/powerpoint/2010/main" val="257704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CC7AE96-B716-FF4C-81CD-8FA2B8BF5EF3}"/>
              </a:ext>
            </a:extLst>
          </p:cNvPr>
          <p:cNvSpPr txBox="1">
            <a:spLocks noChangeArrowheads="1"/>
          </p:cNvSpPr>
          <p:nvPr/>
        </p:nvSpPr>
        <p:spPr>
          <a:xfrm>
            <a:off x="2189409" y="533860"/>
            <a:ext cx="7966962" cy="1143000"/>
          </a:xfrm>
          <a:prstGeom prst="rect">
            <a:avLst/>
          </a:prstGeom>
          <a:solidFill>
            <a:schemeClr val="bg1"/>
          </a:solidFill>
        </p:spPr>
        <p:txBody>
          <a:bodyPr vert="horz" lIns="91440" tIns="45720" rIns="91440" bIns="45720" rtlCol="0" anchor="b">
            <a:normAutofit fontScale="92500" lnSpcReduction="20000"/>
          </a:bodyPr>
          <a:lstStyle>
            <a:lvl1pPr algn="l" defTabSz="914126" rtl="0" eaLnBrk="1" latinLnBrk="0" hangingPunct="1">
              <a:lnSpc>
                <a:spcPct val="85000"/>
              </a:lnSpc>
              <a:spcBef>
                <a:spcPct val="0"/>
              </a:spcBef>
              <a:buNone/>
              <a:defRPr sz="4799" kern="1200" spc="-50" baseline="0">
                <a:solidFill>
                  <a:schemeClr val="tx1">
                    <a:lumMod val="75000"/>
                    <a:lumOff val="25000"/>
                  </a:schemeClr>
                </a:solidFill>
                <a:latin typeface="+mj-lt"/>
                <a:ea typeface="+mj-ea"/>
                <a:cs typeface="+mj-cs"/>
              </a:defRPr>
            </a:lvl1pPr>
          </a:lstStyle>
          <a:p>
            <a:pPr algn="ctr">
              <a:defRPr/>
            </a:pPr>
            <a:r>
              <a:rPr lang="en-GB" sz="3600" b="1" dirty="0">
                <a:solidFill>
                  <a:srgbClr val="005037"/>
                </a:solidFill>
                <a:latin typeface="Arial" charset="0"/>
              </a:rPr>
              <a:t> </a:t>
            </a:r>
          </a:p>
          <a:p>
            <a:pPr algn="ctr">
              <a:defRPr/>
            </a:pPr>
            <a:r>
              <a:rPr lang="en-GB" sz="3600" b="1" dirty="0">
                <a:solidFill>
                  <a:srgbClr val="005037"/>
                </a:solidFill>
                <a:latin typeface="Arial" charset="0"/>
              </a:rPr>
              <a:t>Chapter 5 </a:t>
            </a:r>
          </a:p>
          <a:p>
            <a:pPr algn="ctr">
              <a:defRPr/>
            </a:pPr>
            <a:r>
              <a:rPr lang="en-GB" sz="3600" b="1" dirty="0">
                <a:solidFill>
                  <a:srgbClr val="005037"/>
                </a:solidFill>
                <a:latin typeface="Arial" charset="0"/>
              </a:rPr>
              <a:t>Macro &amp; Micro</a:t>
            </a:r>
          </a:p>
        </p:txBody>
      </p:sp>
    </p:spTree>
    <p:extLst>
      <p:ext uri="{BB962C8B-B14F-4D97-AF65-F5344CB8AC3E}">
        <p14:creationId xmlns:p14="http://schemas.microsoft.com/office/powerpoint/2010/main" val="257902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6621" y="627621"/>
            <a:ext cx="9711868" cy="52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4672509"/>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3639" y="3333456"/>
            <a:ext cx="11487955" cy="4247317"/>
          </a:xfrm>
          <a:prstGeom prst="rect">
            <a:avLst/>
          </a:prstGeom>
        </p:spPr>
        <p:txBody>
          <a:bodyPr wrap="square">
            <a:spAutoFit/>
          </a:bodyPr>
          <a:lstStyle/>
          <a:p>
            <a:r>
              <a:rPr lang="en-AU" b="0" i="0" dirty="0">
                <a:solidFill>
                  <a:srgbClr val="362F2D"/>
                </a:solidFill>
                <a:effectLst/>
                <a:latin typeface="Source Sans Pro"/>
              </a:rPr>
              <a:t>What does 'Economy' mean</a:t>
            </a:r>
          </a:p>
          <a:p>
            <a:r>
              <a:rPr lang="en-AU" b="0" i="0" dirty="0">
                <a:solidFill>
                  <a:srgbClr val="000000"/>
                </a:solidFill>
                <a:effectLst/>
                <a:latin typeface="Source Sans Pro"/>
              </a:rPr>
              <a:t>Economy is the large set of inter-related production and consumption activities that aid in determining how scarce resources are allocated. This is also known as an economic system.</a:t>
            </a:r>
          </a:p>
          <a:p>
            <a:endParaRPr lang="en-AU" b="0" i="0" dirty="0">
              <a:solidFill>
                <a:srgbClr val="362F2D"/>
              </a:solidFill>
              <a:effectLst/>
              <a:latin typeface="Source Sans Pro"/>
            </a:endParaRPr>
          </a:p>
          <a:p>
            <a:endParaRPr lang="en-AU" dirty="0">
              <a:solidFill>
                <a:srgbClr val="362F2D"/>
              </a:solidFill>
              <a:latin typeface="Source Sans Pro"/>
            </a:endParaRPr>
          </a:p>
          <a:p>
            <a:r>
              <a:rPr lang="en-AU" b="0" i="0" dirty="0">
                <a:solidFill>
                  <a:srgbClr val="362F2D"/>
                </a:solidFill>
                <a:effectLst/>
                <a:latin typeface="Source Sans Pro"/>
              </a:rPr>
              <a:t>BREAKING DOWN 'Economy'</a:t>
            </a:r>
          </a:p>
          <a:p>
            <a:pPr marL="285750" indent="-285750">
              <a:buFont typeface="Wingdings" panose="05000000000000000000" pitchFamily="2" charset="2"/>
              <a:buChar char="§"/>
            </a:pPr>
            <a:r>
              <a:rPr lang="en-AU" b="0" i="0" dirty="0">
                <a:solidFill>
                  <a:srgbClr val="000000"/>
                </a:solidFill>
                <a:effectLst/>
                <a:latin typeface="Source Sans Pro"/>
              </a:rPr>
              <a:t>Economy encompasses all activity related to production, consumption and trade of goods and services in an area. </a:t>
            </a:r>
          </a:p>
          <a:p>
            <a:pPr marL="285750" indent="-285750">
              <a:buFont typeface="Wingdings" panose="05000000000000000000" pitchFamily="2" charset="2"/>
              <a:buChar char="§"/>
            </a:pPr>
            <a:r>
              <a:rPr lang="en-AU" b="0" i="0" dirty="0">
                <a:solidFill>
                  <a:srgbClr val="000000"/>
                </a:solidFill>
                <a:effectLst/>
                <a:latin typeface="Source Sans Pro"/>
              </a:rPr>
              <a:t>Economy applies to everyone from individuals to entities such as corporations and governments. </a:t>
            </a:r>
          </a:p>
          <a:p>
            <a:endParaRPr lang="en-AU" dirty="0">
              <a:solidFill>
                <a:srgbClr val="000000"/>
              </a:solidFill>
              <a:latin typeface="Source Sans Pro"/>
            </a:endParaRPr>
          </a:p>
          <a:p>
            <a:r>
              <a:rPr lang="en-AU" b="0" i="0" dirty="0">
                <a:solidFill>
                  <a:srgbClr val="000000"/>
                </a:solidFill>
                <a:effectLst/>
                <a:latin typeface="Source Sans Pro"/>
              </a:rPr>
              <a:t>The economy of a particular region or country is governed by its culture, laws, history, and geography, among other factors, and it evolves due to necessity. For this reason, no two economies are the same.</a:t>
            </a:r>
          </a:p>
          <a:p>
            <a:br>
              <a:rPr lang="en-AU" b="0" i="0" dirty="0">
                <a:solidFill>
                  <a:srgbClr val="000000"/>
                </a:solidFill>
                <a:effectLst/>
                <a:latin typeface="Source Sans Pro"/>
              </a:rPr>
            </a:br>
            <a:br>
              <a:rPr lang="en-AU" b="0" i="0" dirty="0">
                <a:solidFill>
                  <a:srgbClr val="000000"/>
                </a:solidFill>
                <a:effectLst/>
                <a:latin typeface="Source Sans Pro"/>
              </a:rPr>
            </a:br>
            <a:endParaRPr lang="en-AU" dirty="0"/>
          </a:p>
        </p:txBody>
      </p:sp>
      <p:pic>
        <p:nvPicPr>
          <p:cNvPr id="3" name="Picture 2"/>
          <p:cNvPicPr>
            <a:picLocks noChangeAspect="1"/>
          </p:cNvPicPr>
          <p:nvPr/>
        </p:nvPicPr>
        <p:blipFill>
          <a:blip r:embed="rId2"/>
          <a:stretch>
            <a:fillRect/>
          </a:stretch>
        </p:blipFill>
        <p:spPr>
          <a:xfrm>
            <a:off x="3556262" y="180304"/>
            <a:ext cx="4487045" cy="2993395"/>
          </a:xfrm>
          <a:prstGeom prst="rect">
            <a:avLst/>
          </a:prstGeom>
        </p:spPr>
      </p:pic>
    </p:spTree>
    <p:extLst>
      <p:ext uri="{BB962C8B-B14F-4D97-AF65-F5344CB8AC3E}">
        <p14:creationId xmlns:p14="http://schemas.microsoft.com/office/powerpoint/2010/main" val="368715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0080" y="868682"/>
            <a:ext cx="10302240" cy="6297108"/>
          </a:xfrm>
          <a:prstGeom prst="rect">
            <a:avLst/>
          </a:prstGeom>
          <a:noFill/>
        </p:spPr>
        <p:txBody>
          <a:bodyPr vert="horz" wrap="square" rtlCol="0">
            <a:spAutoFit/>
          </a:bodyPr>
          <a:lstStyle/>
          <a:p>
            <a:r>
              <a:rPr lang="en-US" sz="2880" dirty="0">
                <a:solidFill>
                  <a:srgbClr val="FF3300"/>
                </a:solidFill>
                <a:latin typeface="+mj-lt"/>
              </a:rPr>
              <a:t>Economics is divided into two main fields of study</a:t>
            </a:r>
          </a:p>
          <a:p>
            <a:r>
              <a:rPr lang="en-US" sz="1920" b="1" dirty="0">
                <a:solidFill>
                  <a:srgbClr val="0000CC"/>
                </a:solidFill>
                <a:latin typeface="Calibri" pitchFamily="34" charset="0"/>
                <a:cs typeface="Calibri" pitchFamily="34" charset="0"/>
              </a:rPr>
              <a:t>Microeconomics: </a:t>
            </a:r>
            <a:r>
              <a:rPr lang="en-US" sz="1920" dirty="0">
                <a:solidFill>
                  <a:srgbClr val="000000"/>
                </a:solidFill>
                <a:latin typeface="Calibri" pitchFamily="34" charset="0"/>
                <a:cs typeface="Calibri" pitchFamily="34" charset="0"/>
              </a:rPr>
              <a:t>Studies the behaviors of INDIVIDUALS within an economy: Consumers and producers in particular markets. Examples of microeconomic topics:</a:t>
            </a:r>
            <a:endParaRPr lang="en-US" sz="1920" b="1" dirty="0">
              <a:solidFill>
                <a:srgbClr val="000000"/>
              </a:solidFill>
              <a:latin typeface="Calibri" pitchFamily="34" charset="0"/>
              <a:cs typeface="Calibri" pitchFamily="34" charset="0"/>
            </a:endParaRPr>
          </a:p>
          <a:p>
            <a:pPr marL="342900" indent="-342900">
              <a:buFont typeface="Arial" pitchFamily="34" charset="0"/>
              <a:buChar char="•"/>
            </a:pPr>
            <a:r>
              <a:rPr lang="en-US" sz="1920" dirty="0">
                <a:solidFill>
                  <a:schemeClr val="tx1">
                    <a:lumMod val="75000"/>
                    <a:lumOff val="25000"/>
                  </a:schemeClr>
                </a:solidFill>
                <a:latin typeface="Calibri" pitchFamily="34" charset="0"/>
                <a:cs typeface="Calibri" pitchFamily="34" charset="0"/>
              </a:rPr>
              <a:t>The Automobile market in Switzerland,</a:t>
            </a:r>
          </a:p>
          <a:p>
            <a:pPr marL="342900" indent="-342900">
              <a:buFont typeface="Arial" pitchFamily="34" charset="0"/>
              <a:buChar char="•"/>
            </a:pPr>
            <a:r>
              <a:rPr lang="en-US" sz="1920" dirty="0">
                <a:solidFill>
                  <a:schemeClr val="tx1">
                    <a:lumMod val="75000"/>
                    <a:lumOff val="25000"/>
                  </a:schemeClr>
                </a:solidFill>
                <a:latin typeface="Calibri" pitchFamily="34" charset="0"/>
                <a:cs typeface="Calibri" pitchFamily="34" charset="0"/>
              </a:rPr>
              <a:t>the market for movie tickets in Zurich, </a:t>
            </a:r>
          </a:p>
          <a:p>
            <a:pPr marL="342900" indent="-342900">
              <a:buFont typeface="Arial" pitchFamily="34" charset="0"/>
              <a:buChar char="•"/>
            </a:pPr>
            <a:r>
              <a:rPr lang="en-US" sz="1920" dirty="0">
                <a:solidFill>
                  <a:schemeClr val="tx1">
                    <a:lumMod val="75000"/>
                    <a:lumOff val="25000"/>
                  </a:schemeClr>
                </a:solidFill>
                <a:latin typeface="Calibri" pitchFamily="34" charset="0"/>
                <a:cs typeface="Calibri" pitchFamily="34" charset="0"/>
              </a:rPr>
              <a:t>the market for airline tickets between the US and Europe, </a:t>
            </a:r>
          </a:p>
          <a:p>
            <a:pPr marL="342900" indent="-342900">
              <a:buFont typeface="Arial" pitchFamily="34" charset="0"/>
              <a:buChar char="•"/>
            </a:pPr>
            <a:r>
              <a:rPr lang="en-US" sz="1920" dirty="0">
                <a:solidFill>
                  <a:schemeClr val="tx1">
                    <a:lumMod val="75000"/>
                    <a:lumOff val="25000"/>
                  </a:schemeClr>
                </a:solidFill>
                <a:latin typeface="Calibri" pitchFamily="34" charset="0"/>
                <a:cs typeface="Calibri" pitchFamily="34" charset="0"/>
              </a:rPr>
              <a:t>the market for vacations to Spain, </a:t>
            </a:r>
          </a:p>
          <a:p>
            <a:pPr marL="342900" indent="-342900">
              <a:buFont typeface="Arial" pitchFamily="34" charset="0"/>
              <a:buChar char="•"/>
            </a:pPr>
            <a:r>
              <a:rPr lang="en-US" sz="1920" dirty="0">
                <a:solidFill>
                  <a:schemeClr val="tx1">
                    <a:lumMod val="75000"/>
                    <a:lumOff val="25000"/>
                  </a:schemeClr>
                </a:solidFill>
                <a:latin typeface="Calibri" pitchFamily="34" charset="0"/>
                <a:cs typeface="Calibri" pitchFamily="34" charset="0"/>
              </a:rPr>
              <a:t>the market for international school teachers.</a:t>
            </a:r>
          </a:p>
          <a:p>
            <a:pPr marL="342900" indent="-342900">
              <a:buFont typeface="Arial" pitchFamily="34" charset="0"/>
              <a:buChar char="•"/>
            </a:pPr>
            <a:endParaRPr lang="en-US" sz="1920" dirty="0">
              <a:solidFill>
                <a:schemeClr val="tx1">
                  <a:lumMod val="75000"/>
                  <a:lumOff val="25000"/>
                </a:schemeClr>
              </a:solidFill>
              <a:latin typeface="Calibri" pitchFamily="34" charset="0"/>
              <a:cs typeface="Calibri" pitchFamily="34" charset="0"/>
            </a:endParaRPr>
          </a:p>
          <a:p>
            <a:r>
              <a:rPr lang="en-US" sz="1920" b="1" dirty="0">
                <a:solidFill>
                  <a:srgbClr val="0000CC"/>
                </a:solidFill>
                <a:latin typeface="Calibri" pitchFamily="34" charset="0"/>
                <a:cs typeface="Calibri" pitchFamily="34" charset="0"/>
              </a:rPr>
              <a:t>Macroeconomics: </a:t>
            </a:r>
            <a:r>
              <a:rPr lang="en-US" sz="1920" dirty="0">
                <a:solidFill>
                  <a:srgbClr val="000000"/>
                </a:solidFill>
                <a:latin typeface="Calibri" pitchFamily="34" charset="0"/>
                <a:cs typeface="Calibri" pitchFamily="34" charset="0"/>
              </a:rPr>
              <a:t>Studies the total effect on a nation's people of all the economic activity within that nation. The four main concerns of macroeconomics are: </a:t>
            </a:r>
          </a:p>
          <a:p>
            <a:pPr marL="411480" indent="-411480">
              <a:buFont typeface="+mj-lt"/>
              <a:buAutoNum type="arabicPeriod"/>
            </a:pPr>
            <a:r>
              <a:rPr lang="en-US" sz="1920" dirty="0">
                <a:solidFill>
                  <a:srgbClr val="000000"/>
                </a:solidFill>
                <a:latin typeface="Calibri" pitchFamily="34" charset="0"/>
                <a:cs typeface="Calibri" pitchFamily="34" charset="0"/>
              </a:rPr>
              <a:t>total output of a nation, </a:t>
            </a:r>
          </a:p>
          <a:p>
            <a:pPr marL="411480" indent="-411480">
              <a:buFont typeface="+mj-lt"/>
              <a:buAutoNum type="arabicPeriod"/>
            </a:pPr>
            <a:r>
              <a:rPr lang="en-US" sz="1920" dirty="0">
                <a:solidFill>
                  <a:srgbClr val="000000"/>
                </a:solidFill>
                <a:latin typeface="Calibri" pitchFamily="34" charset="0"/>
                <a:cs typeface="Calibri" pitchFamily="34" charset="0"/>
              </a:rPr>
              <a:t>the average price level of a nation,</a:t>
            </a:r>
          </a:p>
          <a:p>
            <a:pPr marL="411480" indent="-411480">
              <a:buFont typeface="+mj-lt"/>
              <a:buAutoNum type="arabicPeriod"/>
            </a:pPr>
            <a:r>
              <a:rPr lang="en-US" sz="1920" dirty="0">
                <a:solidFill>
                  <a:srgbClr val="000000"/>
                </a:solidFill>
                <a:latin typeface="Calibri" pitchFamily="34" charset="0"/>
                <a:cs typeface="Calibri" pitchFamily="34" charset="0"/>
              </a:rPr>
              <a:t>the level of employment (or unemployment) in the nation and </a:t>
            </a:r>
          </a:p>
          <a:p>
            <a:pPr marL="411480" indent="-411480">
              <a:buFont typeface="+mj-lt"/>
              <a:buAutoNum type="arabicPeriod"/>
            </a:pPr>
            <a:r>
              <a:rPr lang="en-US" sz="1920" dirty="0">
                <a:solidFill>
                  <a:srgbClr val="000000"/>
                </a:solidFill>
                <a:latin typeface="Calibri" pitchFamily="34" charset="0"/>
                <a:cs typeface="Calibri" pitchFamily="34" charset="0"/>
              </a:rPr>
              <a:t>distribution of income in the nation</a:t>
            </a:r>
            <a:r>
              <a:rPr lang="en-US" sz="1920" b="1" dirty="0">
                <a:solidFill>
                  <a:srgbClr val="000000"/>
                </a:solidFill>
                <a:latin typeface="Calibri" pitchFamily="34" charset="0"/>
                <a:cs typeface="Calibri" pitchFamily="34" charset="0"/>
              </a:rPr>
              <a:t> </a:t>
            </a:r>
            <a:endParaRPr lang="en-US" sz="1920" b="1" dirty="0">
              <a:latin typeface="Calibri" pitchFamily="34" charset="0"/>
              <a:cs typeface="Calibri" pitchFamily="34" charset="0"/>
            </a:endParaRPr>
          </a:p>
          <a:p>
            <a:r>
              <a:rPr lang="en-US" sz="1920" b="1" dirty="0">
                <a:latin typeface="Calibri" pitchFamily="34" charset="0"/>
                <a:cs typeface="Calibri" pitchFamily="34" charset="0"/>
              </a:rPr>
              <a:t>Examples of macroeconomic topics: </a:t>
            </a:r>
          </a:p>
          <a:p>
            <a:pPr marL="342900" indent="-342900">
              <a:buFont typeface="Arial" pitchFamily="34" charset="0"/>
              <a:buChar char="•"/>
            </a:pPr>
            <a:r>
              <a:rPr lang="en-US" sz="1920" dirty="0">
                <a:solidFill>
                  <a:schemeClr val="tx1">
                    <a:lumMod val="85000"/>
                    <a:lumOff val="15000"/>
                  </a:schemeClr>
                </a:solidFill>
                <a:latin typeface="Calibri" pitchFamily="34" charset="0"/>
                <a:cs typeface="Calibri" pitchFamily="34" charset="0"/>
              </a:rPr>
              <a:t>Unemployment in Canada, inflation in Zimbabwe, economic growth in China, the gap between the rich and the poor in America</a:t>
            </a:r>
          </a:p>
          <a:p>
            <a:endParaRPr lang="en-US" sz="1920" dirty="0">
              <a:solidFill>
                <a:schemeClr val="tx1">
                  <a:lumMod val="75000"/>
                  <a:lumOff val="25000"/>
                </a:schemeClr>
              </a:solidFill>
              <a:latin typeface="Calibri" pitchFamily="34" charset="0"/>
              <a:cs typeface="Calibri" pitchFamily="34" charset="0"/>
            </a:endParaRPr>
          </a:p>
          <a:p>
            <a:endParaRPr lang="en-US" sz="2880" dirty="0">
              <a:solidFill>
                <a:srgbClr val="FF3300"/>
              </a:solidFill>
              <a:latin typeface="+mj-lt"/>
            </a:endParaRPr>
          </a:p>
        </p:txBody>
      </p:sp>
      <p:sp>
        <p:nvSpPr>
          <p:cNvPr id="5" name="TextBox 4"/>
          <p:cNvSpPr txBox="1"/>
          <p:nvPr/>
        </p:nvSpPr>
        <p:spPr>
          <a:xfrm>
            <a:off x="6659880" y="228601"/>
            <a:ext cx="3459480" cy="350865"/>
          </a:xfrm>
          <a:prstGeom prst="rect">
            <a:avLst/>
          </a:prstGeom>
          <a:noFill/>
        </p:spPr>
        <p:txBody>
          <a:bodyPr vert="horz" wrap="square" rtlCol="0">
            <a:spAutoFit/>
          </a:bodyPr>
          <a:lstStyle/>
          <a:p>
            <a:pPr algn="ctr"/>
            <a:r>
              <a:rPr lang="en-US" sz="1680" i="1" dirty="0">
                <a:latin typeface="Lucida Sans - 24"/>
              </a:rPr>
              <a:t>W</a:t>
            </a:r>
            <a:r>
              <a:rPr lang="en-US" sz="1680" i="1" dirty="0">
                <a:latin typeface="Lucida Sans - 18"/>
              </a:rPr>
              <a:t>hat is Economics?</a:t>
            </a:r>
          </a:p>
        </p:txBody>
      </p:sp>
    </p:spTree>
    <p:extLst>
      <p:ext uri="{BB962C8B-B14F-4D97-AF65-F5344CB8AC3E}">
        <p14:creationId xmlns:p14="http://schemas.microsoft.com/office/powerpoint/2010/main" val="380174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BE29E6-880E-AC49-B034-6EAEFBD1DDE1}"/>
              </a:ext>
            </a:extLst>
          </p:cNvPr>
          <p:cNvPicPr>
            <a:picLocks noChangeAspect="1"/>
          </p:cNvPicPr>
          <p:nvPr/>
        </p:nvPicPr>
        <p:blipFill>
          <a:blip r:embed="rId2"/>
          <a:stretch>
            <a:fillRect/>
          </a:stretch>
        </p:blipFill>
        <p:spPr>
          <a:xfrm>
            <a:off x="1619387" y="180753"/>
            <a:ext cx="8779255" cy="6101582"/>
          </a:xfrm>
          <a:prstGeom prst="rect">
            <a:avLst/>
          </a:prstGeom>
        </p:spPr>
      </p:pic>
    </p:spTree>
    <p:extLst>
      <p:ext uri="{BB962C8B-B14F-4D97-AF65-F5344CB8AC3E}">
        <p14:creationId xmlns:p14="http://schemas.microsoft.com/office/powerpoint/2010/main" val="62391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331F50-4F13-0747-BDC3-C5055EC7C81C}"/>
              </a:ext>
            </a:extLst>
          </p:cNvPr>
          <p:cNvPicPr>
            <a:picLocks noChangeAspect="1"/>
          </p:cNvPicPr>
          <p:nvPr/>
        </p:nvPicPr>
        <p:blipFill>
          <a:blip r:embed="rId2"/>
          <a:stretch>
            <a:fillRect/>
          </a:stretch>
        </p:blipFill>
        <p:spPr>
          <a:xfrm>
            <a:off x="1016000" y="0"/>
            <a:ext cx="10160000" cy="6096000"/>
          </a:xfrm>
          <a:prstGeom prst="rect">
            <a:avLst/>
          </a:prstGeom>
        </p:spPr>
      </p:pic>
    </p:spTree>
    <p:extLst>
      <p:ext uri="{BB962C8B-B14F-4D97-AF65-F5344CB8AC3E}">
        <p14:creationId xmlns:p14="http://schemas.microsoft.com/office/powerpoint/2010/main" val="38626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33C51F-12E2-F04C-9C1F-B9CB30C2CCBA}"/>
              </a:ext>
            </a:extLst>
          </p:cNvPr>
          <p:cNvPicPr>
            <a:picLocks noChangeAspect="1"/>
          </p:cNvPicPr>
          <p:nvPr/>
        </p:nvPicPr>
        <p:blipFill>
          <a:blip r:embed="rId2"/>
          <a:stretch>
            <a:fillRect/>
          </a:stretch>
        </p:blipFill>
        <p:spPr>
          <a:xfrm>
            <a:off x="1259810" y="1166480"/>
            <a:ext cx="8820000" cy="3780000"/>
          </a:xfrm>
          <a:prstGeom prst="rect">
            <a:avLst/>
          </a:prstGeom>
        </p:spPr>
      </p:pic>
    </p:spTree>
    <p:extLst>
      <p:ext uri="{BB962C8B-B14F-4D97-AF65-F5344CB8AC3E}">
        <p14:creationId xmlns:p14="http://schemas.microsoft.com/office/powerpoint/2010/main" val="6713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153526-B747-734D-9C99-1DE0913EAA2C}"/>
              </a:ext>
            </a:extLst>
          </p:cNvPr>
          <p:cNvPicPr>
            <a:picLocks noChangeAspect="1"/>
          </p:cNvPicPr>
          <p:nvPr/>
        </p:nvPicPr>
        <p:blipFill>
          <a:blip r:embed="rId2"/>
          <a:stretch>
            <a:fillRect/>
          </a:stretch>
        </p:blipFill>
        <p:spPr>
          <a:xfrm>
            <a:off x="126123" y="136635"/>
            <a:ext cx="5112000" cy="2875500"/>
          </a:xfrm>
          <a:prstGeom prst="rect">
            <a:avLst/>
          </a:prstGeom>
        </p:spPr>
      </p:pic>
      <p:sp>
        <p:nvSpPr>
          <p:cNvPr id="3" name="Rectangle 2">
            <a:extLst>
              <a:ext uri="{FF2B5EF4-FFF2-40B4-BE49-F238E27FC236}">
                <a16:creationId xmlns:a16="http://schemas.microsoft.com/office/drawing/2014/main" id="{A3FBFB7D-F7DD-3747-AC88-304810201F79}"/>
              </a:ext>
            </a:extLst>
          </p:cNvPr>
          <p:cNvSpPr/>
          <p:nvPr/>
        </p:nvSpPr>
        <p:spPr>
          <a:xfrm>
            <a:off x="126123" y="3346930"/>
            <a:ext cx="6201105" cy="3293209"/>
          </a:xfrm>
          <a:prstGeom prst="rect">
            <a:avLst/>
          </a:prstGeom>
        </p:spPr>
        <p:txBody>
          <a:bodyPr wrap="square">
            <a:spAutoFit/>
          </a:bodyPr>
          <a:lstStyle/>
          <a:p>
            <a:r>
              <a:rPr lang="en-US" sz="2800" dirty="0">
                <a:solidFill>
                  <a:srgbClr val="FF3300"/>
                </a:solidFill>
              </a:rPr>
              <a:t>Decision makers in economics </a:t>
            </a:r>
          </a:p>
          <a:p>
            <a:r>
              <a:rPr lang="en-US" b="1" dirty="0">
                <a:solidFill>
                  <a:srgbClr val="0000CC"/>
                </a:solidFill>
                <a:latin typeface="Calibri" pitchFamily="34" charset="0"/>
                <a:cs typeface="Calibri" pitchFamily="34" charset="0"/>
              </a:rPr>
              <a:t>Economic agent </a:t>
            </a:r>
          </a:p>
          <a:p>
            <a:pPr marL="285750" indent="-285750">
              <a:buFont typeface="Arial" panose="020B0604020202020204" pitchFamily="34" charset="0"/>
              <a:buChar char="•"/>
            </a:pPr>
            <a:r>
              <a:rPr lang="en-US" b="1" dirty="0">
                <a:solidFill>
                  <a:srgbClr val="0000CC"/>
                </a:solidFill>
                <a:latin typeface="Calibri" pitchFamily="34" charset="0"/>
                <a:cs typeface="Calibri" pitchFamily="34" charset="0"/>
              </a:rPr>
              <a:t>Household/Firms/Governments</a:t>
            </a:r>
          </a:p>
          <a:p>
            <a:endParaRPr lang="en-US" b="1" dirty="0">
              <a:solidFill>
                <a:srgbClr val="0000CC"/>
              </a:solidFill>
              <a:latin typeface="Calibri" pitchFamily="34" charset="0"/>
              <a:cs typeface="Calibri" pitchFamily="34" charset="0"/>
            </a:endParaRPr>
          </a:p>
          <a:p>
            <a:r>
              <a:rPr lang="en-US" b="1" dirty="0">
                <a:solidFill>
                  <a:srgbClr val="0000CC"/>
                </a:solidFill>
                <a:latin typeface="Calibri" pitchFamily="34" charset="0"/>
                <a:cs typeface="Calibri" pitchFamily="34" charset="0"/>
              </a:rPr>
              <a:t>Private sector</a:t>
            </a:r>
          </a:p>
          <a:p>
            <a:pPr marL="285750" indent="-285750">
              <a:buFont typeface="Arial" panose="020B0604020202020204" pitchFamily="34" charset="0"/>
              <a:buChar char="•"/>
            </a:pPr>
            <a:r>
              <a:rPr lang="en-US" b="1" dirty="0">
                <a:solidFill>
                  <a:srgbClr val="0000CC"/>
                </a:solidFill>
                <a:latin typeface="Calibri" pitchFamily="34" charset="0"/>
                <a:cs typeface="Calibri" pitchFamily="34" charset="0"/>
              </a:rPr>
              <a:t> Firms owned by shareholders &amp; individuals </a:t>
            </a:r>
          </a:p>
          <a:p>
            <a:r>
              <a:rPr lang="en-US" b="1" dirty="0">
                <a:solidFill>
                  <a:srgbClr val="0000CC"/>
                </a:solidFill>
                <a:latin typeface="Calibri" pitchFamily="34" charset="0"/>
                <a:cs typeface="Calibri" pitchFamily="34" charset="0"/>
              </a:rPr>
              <a:t>Government </a:t>
            </a:r>
          </a:p>
          <a:p>
            <a:pPr marL="285750" indent="-285750">
              <a:buFont typeface="Arial" panose="020B0604020202020204" pitchFamily="34" charset="0"/>
              <a:buChar char="•"/>
            </a:pPr>
            <a:r>
              <a:rPr lang="en-US" b="1" dirty="0">
                <a:solidFill>
                  <a:srgbClr val="0000CC"/>
                </a:solidFill>
                <a:latin typeface="Calibri" pitchFamily="34" charset="0"/>
                <a:cs typeface="Calibri" pitchFamily="34" charset="0"/>
              </a:rPr>
              <a:t>Provides some service and goods through taxes &amp; regulates private sector</a:t>
            </a:r>
          </a:p>
          <a:p>
            <a:pPr marL="285750" indent="-285750">
              <a:buFont typeface="Arial" panose="020B0604020202020204" pitchFamily="34" charset="0"/>
              <a:buChar char="•"/>
            </a:pPr>
            <a:endParaRPr lang="en-US" b="1" dirty="0">
              <a:solidFill>
                <a:srgbClr val="0000CC"/>
              </a:solidFill>
              <a:latin typeface="Calibri" pitchFamily="34" charset="0"/>
              <a:cs typeface="Calibri" pitchFamily="34" charset="0"/>
            </a:endParaRPr>
          </a:p>
          <a:p>
            <a:endParaRPr lang="en-US" b="1" dirty="0">
              <a:solidFill>
                <a:srgbClr val="0000CC"/>
              </a:solidFill>
              <a:latin typeface="Calibri" pitchFamily="34" charset="0"/>
              <a:cs typeface="Calibri" pitchFamily="34" charset="0"/>
            </a:endParaRPr>
          </a:p>
        </p:txBody>
      </p:sp>
      <p:pic>
        <p:nvPicPr>
          <p:cNvPr id="4" name="Picture 3">
            <a:extLst>
              <a:ext uri="{FF2B5EF4-FFF2-40B4-BE49-F238E27FC236}">
                <a16:creationId xmlns:a16="http://schemas.microsoft.com/office/drawing/2014/main" id="{D5EFD2C7-BADA-194F-9B4A-619C7DFDF730}"/>
              </a:ext>
            </a:extLst>
          </p:cNvPr>
          <p:cNvPicPr>
            <a:picLocks noChangeAspect="1"/>
          </p:cNvPicPr>
          <p:nvPr/>
        </p:nvPicPr>
        <p:blipFill>
          <a:blip r:embed="rId3"/>
          <a:stretch>
            <a:fillRect/>
          </a:stretch>
        </p:blipFill>
        <p:spPr>
          <a:xfrm>
            <a:off x="6810122" y="67598"/>
            <a:ext cx="5234732" cy="2944537"/>
          </a:xfrm>
          <a:prstGeom prst="rect">
            <a:avLst/>
          </a:prstGeom>
        </p:spPr>
      </p:pic>
      <p:sp>
        <p:nvSpPr>
          <p:cNvPr id="5" name="Rectangle 4">
            <a:extLst>
              <a:ext uri="{FF2B5EF4-FFF2-40B4-BE49-F238E27FC236}">
                <a16:creationId xmlns:a16="http://schemas.microsoft.com/office/drawing/2014/main" id="{2AC996DF-6D34-5C4E-982A-892B734DFA27}"/>
              </a:ext>
            </a:extLst>
          </p:cNvPr>
          <p:cNvSpPr/>
          <p:nvPr/>
        </p:nvSpPr>
        <p:spPr>
          <a:xfrm>
            <a:off x="6379488" y="3346930"/>
            <a:ext cx="5507712" cy="2308324"/>
          </a:xfrm>
          <a:prstGeom prst="rect">
            <a:avLst/>
          </a:prstGeom>
        </p:spPr>
        <p:txBody>
          <a:bodyPr wrap="square">
            <a:spAutoFit/>
          </a:bodyPr>
          <a:lstStyle/>
          <a:p>
            <a:r>
              <a:rPr lang="en-US" b="1" dirty="0">
                <a:solidFill>
                  <a:srgbClr val="0000CC"/>
                </a:solidFill>
                <a:latin typeface="Calibri" pitchFamily="34" charset="0"/>
                <a:cs typeface="Calibri" pitchFamily="34" charset="0"/>
              </a:rPr>
              <a:t>Aims of  economics decision makers</a:t>
            </a:r>
          </a:p>
          <a:p>
            <a:pPr marL="285750" indent="-285750">
              <a:buFont typeface="Arial" panose="020B0604020202020204" pitchFamily="34" charset="0"/>
              <a:buChar char="•"/>
            </a:pPr>
            <a:r>
              <a:rPr lang="en-US" b="1" dirty="0">
                <a:solidFill>
                  <a:srgbClr val="0000CC"/>
                </a:solidFill>
                <a:latin typeface="Calibri" pitchFamily="34" charset="0"/>
                <a:cs typeface="Calibri" pitchFamily="34" charset="0"/>
              </a:rPr>
              <a:t>Households (consumers)   low price good quality  </a:t>
            </a:r>
          </a:p>
          <a:p>
            <a:pPr marL="285750" indent="-285750">
              <a:buFont typeface="Arial" panose="020B0604020202020204" pitchFamily="34" charset="0"/>
              <a:buChar char="•"/>
            </a:pPr>
            <a:r>
              <a:rPr lang="en-US" b="1" dirty="0">
                <a:solidFill>
                  <a:srgbClr val="0000CC"/>
                </a:solidFill>
                <a:latin typeface="Calibri" pitchFamily="34" charset="0"/>
                <a:cs typeface="Calibri" pitchFamily="34" charset="0"/>
              </a:rPr>
              <a:t>Households (workers) high pay good conditions </a:t>
            </a:r>
          </a:p>
          <a:p>
            <a:pPr marL="285750" indent="-285750">
              <a:buFont typeface="Arial" panose="020B0604020202020204" pitchFamily="34" charset="0"/>
              <a:buChar char="•"/>
            </a:pPr>
            <a:r>
              <a:rPr lang="en-US" b="1" dirty="0">
                <a:solidFill>
                  <a:srgbClr val="0000CC"/>
                </a:solidFill>
                <a:latin typeface="Calibri" pitchFamily="34" charset="0"/>
                <a:cs typeface="Calibri" pitchFamily="34" charset="0"/>
              </a:rPr>
              <a:t>Households (saver) high return</a:t>
            </a:r>
          </a:p>
          <a:p>
            <a:pPr marL="285750" indent="-285750">
              <a:buFont typeface="Arial" panose="020B0604020202020204" pitchFamily="34" charset="0"/>
              <a:buChar char="•"/>
            </a:pPr>
            <a:r>
              <a:rPr lang="en-US" b="1" dirty="0">
                <a:solidFill>
                  <a:srgbClr val="0000CC"/>
                </a:solidFill>
                <a:latin typeface="Calibri" pitchFamily="34" charset="0"/>
                <a:cs typeface="Calibri" pitchFamily="34" charset="0"/>
              </a:rPr>
              <a:t>Firms make as much profit </a:t>
            </a:r>
          </a:p>
          <a:p>
            <a:pPr marL="285750" indent="-285750">
              <a:buFont typeface="Arial" panose="020B0604020202020204" pitchFamily="34" charset="0"/>
              <a:buChar char="•"/>
            </a:pPr>
            <a:r>
              <a:rPr lang="en-US" b="1" dirty="0">
                <a:solidFill>
                  <a:srgbClr val="0000CC"/>
                </a:solidFill>
                <a:latin typeface="Calibri" pitchFamily="34" charset="0"/>
                <a:cs typeface="Calibri" pitchFamily="34" charset="0"/>
              </a:rPr>
              <a:t>Governments  macro economic aims of low unemployment/low inflation/markets working properly</a:t>
            </a:r>
          </a:p>
        </p:txBody>
      </p:sp>
    </p:spTree>
    <p:extLst>
      <p:ext uri="{BB962C8B-B14F-4D97-AF65-F5344CB8AC3E}">
        <p14:creationId xmlns:p14="http://schemas.microsoft.com/office/powerpoint/2010/main" val="34632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289</Words>
  <Application>Microsoft Macintosh PowerPoint</Application>
  <PresentationFormat>Widescreen</PresentationFormat>
  <Paragraphs>43</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Calibri</vt:lpstr>
      <vt:lpstr>Calibri Light</vt:lpstr>
      <vt:lpstr>Lucida Sans - 18</vt:lpstr>
      <vt:lpstr>Lucida Sans - 24</vt:lpstr>
      <vt:lpstr>Source Sans 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cp:revision>
  <dcterms:created xsi:type="dcterms:W3CDTF">2019-10-31T05:42:52Z</dcterms:created>
  <dcterms:modified xsi:type="dcterms:W3CDTF">2019-10-31T05:43:59Z</dcterms:modified>
</cp:coreProperties>
</file>